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7099300" cy="9385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1682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C23C3-587A-4DAC-BF7E-657C93E8D6B9}" type="datetimeFigureOut">
              <a:rPr lang="en-US" smtClean="0"/>
              <a:pPr/>
              <a:t>3/16/2010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3813"/>
            <a:ext cx="307657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8913813"/>
            <a:ext cx="307657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71A1F-8F04-4FF1-A874-EE7ED3F15A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469265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469265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r">
              <a:defRPr sz="1200"/>
            </a:lvl1pPr>
          </a:lstStyle>
          <a:p>
            <a:fld id="{174CC7FA-0A2D-4DD4-BF23-66C8A3BE4C6B}" type="datetimeFigureOut">
              <a:rPr lang="en-US" smtClean="0"/>
              <a:pPr/>
              <a:t>3/16/2010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92" tIns="47096" rIns="94192" bIns="4709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458018"/>
            <a:ext cx="5679440" cy="4223385"/>
          </a:xfrm>
          <a:prstGeom prst="rect">
            <a:avLst/>
          </a:prstGeom>
        </p:spPr>
        <p:txBody>
          <a:bodyPr vert="horz" lIns="94192" tIns="47096" rIns="94192" bIns="4709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4406"/>
            <a:ext cx="3076363" cy="469265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8914406"/>
            <a:ext cx="3076363" cy="469265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r">
              <a:defRPr sz="1200"/>
            </a:lvl1pPr>
          </a:lstStyle>
          <a:p>
            <a:fld id="{0D1DDCD4-8081-4A1E-8D98-9F1C7628E9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DDCD4-8081-4A1E-8D98-9F1C7628E94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 baseline="0">
                <a:solidFill>
                  <a:srgbClr val="FFFF99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2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</p:spPr>
        <p:txBody>
          <a:bodyPr/>
          <a:lstStyle>
            <a:lvl1pPr>
              <a:defRPr sz="1600" baseline="0">
                <a:solidFill>
                  <a:schemeClr val="bg2"/>
                </a:solidFill>
                <a:latin typeface="Brush Script MT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</p:spPr>
        <p:txBody>
          <a:bodyPr/>
          <a:lstStyle>
            <a:lvl1pPr marL="0" algn="ctr" defTabSz="914400" rtl="0" eaLnBrk="1" latinLnBrk="0" hangingPunct="1">
              <a:defRPr lang="en-US" sz="1600" kern="1200" baseline="0" dirty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>
            <a:lvl1pPr>
              <a:defRPr lang="en-US" sz="1600" kern="1200" baseline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Local Settings\Temporary Internet Files\Content.IE5\STEB01UR\MCj04348230000[1]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05800" y="6096000"/>
            <a:ext cx="609600" cy="609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82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191500" y="622935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624840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-1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705599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-3307080" y="339852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5684520" y="330708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6248400"/>
            <a:ext cx="103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lang="en-US" sz="4400" b="1" i="1" kern="1200" baseline="0" dirty="0" smtClean="0">
          <a:solidFill>
            <a:srgbClr val="FFFF99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0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505199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smtClean="0"/>
              <a:t>FAVORITISM: </a:t>
            </a:r>
            <a:br>
              <a:rPr smtClean="0"/>
            </a:br>
            <a:r>
              <a:rPr smtClean="0"/>
              <a:t>WHY DOESN’T TEACHER</a:t>
            </a:r>
            <a:br>
              <a:rPr smtClean="0"/>
            </a:br>
            <a:r>
              <a:rPr smtClean="0"/>
              <a:t>CALL ON ME?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Lauri A. Schmid-Snoeck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Education 702.22-Spring 2010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Professor O’Connor-Petruso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Comic Sans MS" pitchFamily="66" charset="0"/>
                <a:cs typeface="Times New Roman" pitchFamily="18" charset="0"/>
              </a:rPr>
              <a:t>INTRODUCTION</a:t>
            </a:r>
          </a:p>
          <a:p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Statement of the Problem</a:t>
            </a:r>
          </a:p>
          <a:p>
            <a:pPr lvl="1"/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Review of Related Literature</a:t>
            </a:r>
          </a:p>
          <a:p>
            <a:pPr lvl="1"/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Statement of Hypothesis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STATEMENT OF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572000"/>
          </a:xfrm>
        </p:spPr>
        <p:txBody>
          <a:bodyPr>
            <a:normAutofit fontScale="92500" lnSpcReduction="20000"/>
          </a:bodyPr>
          <a:lstStyle/>
          <a:p>
            <a:pPr marL="457200" indent="0">
              <a:buNone/>
            </a:pPr>
            <a:r>
              <a:rPr lang="en-US" sz="39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FAVORITISM :  </a:t>
            </a:r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literature indicates  that failure to create close teacher-child relationships results in</a:t>
            </a:r>
            <a:endParaRPr lang="en-US" sz="3900" dirty="0" smtClean="0">
              <a:solidFill>
                <a:schemeClr val="tx2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731520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negative impact on growth of social skills  and self-confidence</a:t>
            </a:r>
          </a:p>
          <a:p>
            <a:pPr marL="731520">
              <a:buFont typeface="Wingdings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 marginalized and differentiated teaching behaviors </a:t>
            </a:r>
          </a:p>
          <a:p>
            <a:pPr marL="731520">
              <a:buFont typeface="Wingdings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 lower academic achievement</a:t>
            </a:r>
          </a:p>
          <a:p>
            <a:pPr marL="731520">
              <a:buFont typeface="Wingdings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 greater levels of conflict and aggression in the classroom</a:t>
            </a:r>
            <a:endParaRPr lang="en-US" sz="35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296400" cy="4906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Teacher-Child relationships effect</a:t>
            </a:r>
          </a:p>
          <a:p>
            <a:pPr algn="ctr">
              <a:buNone/>
            </a:pPr>
            <a:endParaRPr lang="en-US" sz="1000" dirty="0" smtClean="0">
              <a:solidFill>
                <a:schemeClr val="tx2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3900" dirty="0" smtClean="0">
                <a:latin typeface="Comic Sans MS" pitchFamily="66" charset="0"/>
              </a:rPr>
              <a:t>Children’s social skills, self-worth and self-esteem</a:t>
            </a:r>
            <a:r>
              <a:rPr lang="en-US" sz="3200" dirty="0" smtClean="0">
                <a:latin typeface="Comic Sans MS" pitchFamily="66" charset="0"/>
              </a:rPr>
              <a:t>.  </a:t>
            </a:r>
            <a:r>
              <a:rPr lang="en-US" sz="2600" dirty="0" smtClean="0">
                <a:latin typeface="Comic Sans MS" pitchFamily="66" charset="0"/>
              </a:rPr>
              <a:t>(Berry &amp; </a:t>
            </a:r>
            <a:r>
              <a:rPr lang="en-US" sz="2600" dirty="0" smtClean="0">
                <a:latin typeface="Comic Sans MS" pitchFamily="66" charset="0"/>
              </a:rPr>
              <a:t>O'Conner, </a:t>
            </a:r>
            <a:r>
              <a:rPr lang="en-US" sz="2600" dirty="0" smtClean="0">
                <a:latin typeface="Comic Sans MS" pitchFamily="66" charset="0"/>
              </a:rPr>
              <a:t>Davies &amp; Brember, Gallegher &amp; Mayer</a:t>
            </a:r>
            <a:r>
              <a:rPr lang="en-US" sz="3200" dirty="0" smtClean="0">
                <a:latin typeface="Comic Sans MS" pitchFamily="66" charset="0"/>
              </a:rPr>
              <a:t>) 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Children’s educational achievement </a:t>
            </a:r>
            <a:r>
              <a:rPr lang="en-US" sz="2600" dirty="0" smtClean="0">
                <a:latin typeface="Comic Sans MS" pitchFamily="66" charset="0"/>
              </a:rPr>
              <a:t>(Daniels et al, Koepke &amp; Harkins, Logan &amp; Johnston, Opoku-Amankwa</a:t>
            </a:r>
            <a:r>
              <a:rPr lang="en-US" sz="3200" dirty="0" smtClean="0">
                <a:latin typeface="Comic Sans MS" pitchFamily="66" charset="0"/>
              </a:rPr>
              <a:t>)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600200"/>
            <a:ext cx="98298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1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r>
              <a:rPr lang="en-US" sz="8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Teacher-Child relationships require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latin typeface="Comic Sans MS" pitchFamily="66" charset="0"/>
              </a:rPr>
              <a:t>	Teachers understand and reflect upon their 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Comic Sans MS" pitchFamily="66" charset="0"/>
              </a:rPr>
              <a:t>	*management style, 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latin typeface="Comic Sans MS" pitchFamily="66" charset="0"/>
              </a:rPr>
              <a:t>		*teaching strategies, 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latin typeface="Comic Sans MS" pitchFamily="66" charset="0"/>
              </a:rPr>
              <a:t>		*responsibility to grow as professionals,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latin typeface="Comic Sans MS" pitchFamily="66" charset="0"/>
              </a:rPr>
              <a:t>		*power and recognize their impact and 			influence over	students.</a:t>
            </a:r>
          </a:p>
          <a:p>
            <a:pPr>
              <a:buNone/>
            </a:pPr>
            <a:r>
              <a:rPr lang="en-US" sz="6000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5500" dirty="0" smtClean="0">
                <a:solidFill>
                  <a:schemeClr val="bg1"/>
                </a:solidFill>
                <a:latin typeface="Comic Sans MS" pitchFamily="66" charset="0"/>
              </a:rPr>
              <a:t>(Butterman, Egan &amp; Anastasia, Haydon et al, Newberry &amp; Davis)</a:t>
            </a:r>
            <a:endParaRPr lang="en-US" sz="55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smtClean="0"/>
              <a:t>tatement of the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Teachers may be unaware of practices of favoritism and its effects on students over time.   </a:t>
            </a:r>
          </a:p>
          <a:p>
            <a:r>
              <a:rPr lang="en-US" dirty="0" smtClean="0">
                <a:latin typeface="Comic Sans MS" pitchFamily="66" charset="0"/>
              </a:rPr>
              <a:t>A change in classroom management or practice can improve  equity and fairness and avoid the appearance of favoritism.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ackBoard Template - Educators - Teach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BlackBoard Template - Educators - Teachers</Template>
  <TotalTime>272</TotalTime>
  <Words>172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BlackBoard Template - Educators - Teachers</vt:lpstr>
      <vt:lpstr>FAVORITISM:  WHY DOESN’T TEACHER CALL ON ME? </vt:lpstr>
      <vt:lpstr>Table of Contents</vt:lpstr>
      <vt:lpstr>STATEMENT OF THE PROBLEM</vt:lpstr>
      <vt:lpstr>Literature Review</vt:lpstr>
      <vt:lpstr>Literature Review</vt:lpstr>
      <vt:lpstr>Statement of the Hypothesis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FAVORITISM:  WHY DOESN’T TEACHER CALL ON ME? </dc:title>
  <dc:creator>OWNER</dc:creator>
  <cp:lastModifiedBy>OWNER</cp:lastModifiedBy>
  <cp:revision>31</cp:revision>
  <dcterms:created xsi:type="dcterms:W3CDTF">2010-03-15T03:35:19Z</dcterms:created>
  <dcterms:modified xsi:type="dcterms:W3CDTF">2010-03-16T05:20:14Z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